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mf" ContentType="image/x-wmf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303" r:id="rId3"/>
    <p:sldId id="11088767" r:id="rId4"/>
    <p:sldId id="11088812" r:id="rId5"/>
    <p:sldId id="11088770" r:id="rId6"/>
    <p:sldId id="11088765" r:id="rId7"/>
    <p:sldId id="11088813" r:id="rId9"/>
    <p:sldId id="11088773" r:id="rId10"/>
    <p:sldId id="11088814" r:id="rId11"/>
    <p:sldId id="11088815" r:id="rId12"/>
    <p:sldId id="11088816" r:id="rId13"/>
    <p:sldId id="11088769" r:id="rId14"/>
    <p:sldId id="11088817" r:id="rId15"/>
    <p:sldId id="11088776" r:id="rId16"/>
    <p:sldId id="11088777" r:id="rId17"/>
    <p:sldId id="11088771" r:id="rId18"/>
    <p:sldId id="11088838" r:id="rId19"/>
    <p:sldId id="11088778" r:id="rId20"/>
    <p:sldId id="11088781" r:id="rId21"/>
    <p:sldId id="11088780" r:id="rId22"/>
    <p:sldId id="11088803" r:id="rId23"/>
    <p:sldId id="11088783" r:id="rId24"/>
    <p:sldId id="11088782" r:id="rId25"/>
    <p:sldId id="11088821" r:id="rId26"/>
    <p:sldId id="11088788" r:id="rId27"/>
    <p:sldId id="11088784" r:id="rId28"/>
    <p:sldId id="11088790" r:id="rId29"/>
    <p:sldId id="11088792" r:id="rId30"/>
    <p:sldId id="11088791" r:id="rId31"/>
  </p:sldIdLst>
  <p:sldSz cx="12192000" cy="6858000"/>
  <p:notesSz cx="6858000" cy="9144000"/>
  <p:embeddedFontLst>
    <p:embeddedFont>
      <p:font typeface="汉仪颜楷简" panose="00020600040101010101" charset="-122"/>
      <p:regular r:id="rId35"/>
    </p:embeddedFont>
    <p:embeddedFont>
      <p:font typeface="汉仪尚巍手书W" panose="00020600040101010101" charset="-122"/>
      <p:regular r:id="rId36"/>
    </p:embeddedFont>
    <p:embeddedFont>
      <p:font typeface="楷体" panose="02010609060101010101" charset="-122"/>
      <p:regular r:id="rId37"/>
    </p:embeddedFont>
    <p:embeddedFont>
      <p:font typeface="华文隶书" panose="02010800040101010101" charset="-122"/>
      <p:regular r:id="rId38"/>
    </p:embeddedFont>
    <p:embeddedFont>
      <p:font typeface="汉仪铸字美心体简" panose="00020600040101010101" charset="-122"/>
      <p:regular r:id="rId39"/>
    </p:embeddedFont>
  </p:embeddedFontLst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79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36" y="546"/>
      </p:cViewPr>
      <p:guideLst>
        <p:guide orient="horz" pos="2174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48.xml"/><Relationship Id="rId4" Type="http://schemas.openxmlformats.org/officeDocument/2006/relationships/slide" Target="slides/slide2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60AC4-26AF-4DEB-BC77-9598EAC29F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FB8DD-2E5F-4095-987F-9AC99033BE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AA5-E955-414A-9487-6FD09032B2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AA5-E955-414A-9487-6FD09032B2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png"/><Relationship Id="rId5" Type="http://schemas.openxmlformats.org/officeDocument/2006/relationships/tags" Target="../tags/tag3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" r="55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829" y="5412323"/>
            <a:ext cx="3429001" cy="14456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"/>
          <a:stretch>
            <a:fillRect/>
          </a:stretch>
        </p:blipFill>
        <p:spPr>
          <a:xfrm>
            <a:off x="6830" y="-296966"/>
            <a:ext cx="2562949" cy="2173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" r="55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829" y="5412323"/>
            <a:ext cx="3429001" cy="14456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"/>
          <a:stretch>
            <a:fillRect/>
          </a:stretch>
        </p:blipFill>
        <p:spPr>
          <a:xfrm>
            <a:off x="6830" y="-296966"/>
            <a:ext cx="2562949" cy="217303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" r="5574"/>
          <a:stretch>
            <a:fillRect/>
          </a:stretch>
        </p:blipFill>
        <p:spPr>
          <a:xfrm>
            <a:off x="-683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203200" y="199571"/>
            <a:ext cx="11785600" cy="6458857"/>
            <a:chOff x="740102" y="1109059"/>
            <a:chExt cx="10740571" cy="4900914"/>
          </a:xfrm>
        </p:grpSpPr>
        <p:sp>
          <p:nvSpPr>
            <p:cNvPr id="7" name="矩形 6"/>
            <p:cNvSpPr/>
            <p:nvPr userDrawn="1"/>
          </p:nvSpPr>
          <p:spPr>
            <a:xfrm>
              <a:off x="740102" y="1109059"/>
              <a:ext cx="10740571" cy="49009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856343" y="1233714"/>
              <a:ext cx="10479314" cy="466634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841" y="5722063"/>
            <a:ext cx="2694329" cy="113593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"/>
          <a:stretch>
            <a:fillRect/>
          </a:stretch>
        </p:blipFill>
        <p:spPr>
          <a:xfrm>
            <a:off x="6830" y="-296966"/>
            <a:ext cx="2562949" cy="217303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slide" Target="slide6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png"/><Relationship Id="rId3" Type="http://schemas.openxmlformats.org/officeDocument/2006/relationships/tags" Target="../tags/tag14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17.jpeg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control" Target="../activeX/activeX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37.xml"/><Relationship Id="rId2" Type="http://schemas.openxmlformats.org/officeDocument/2006/relationships/image" Target="../media/image18.jpeg"/><Relationship Id="rId1" Type="http://schemas.openxmlformats.org/officeDocument/2006/relationships/tags" Target="../tags/tag3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wmf"/><Relationship Id="rId1" Type="http://schemas.openxmlformats.org/officeDocument/2006/relationships/control" Target="../activeX/activeX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control" Target="../activeX/activeX2.xml"/><Relationship Id="rId7" Type="http://schemas.openxmlformats.org/officeDocument/2006/relationships/tags" Target="../tags/tag9.xml"/><Relationship Id="rId6" Type="http://schemas.openxmlformats.org/officeDocument/2006/relationships/slide" Target="slide10.xml"/><Relationship Id="rId5" Type="http://schemas.openxmlformats.org/officeDocument/2006/relationships/tags" Target="../tags/tag8.xml"/><Relationship Id="rId4" Type="http://schemas.openxmlformats.org/officeDocument/2006/relationships/slide" Target="slide9.xml"/><Relationship Id="rId3" Type="http://schemas.openxmlformats.org/officeDocument/2006/relationships/tags" Target="../tags/tag7.xml"/><Relationship Id="rId2" Type="http://schemas.openxmlformats.org/officeDocument/2006/relationships/slide" Target="slide8.xml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3.xml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slide" Target="slide6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slide" Target="slide6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slide" Target="slide6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4252505" cy="2286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2" t="40077"/>
          <a:stretch>
            <a:fillRect/>
          </a:stretch>
        </p:blipFill>
        <p:spPr>
          <a:xfrm>
            <a:off x="-2" y="0"/>
            <a:ext cx="4359304" cy="2571750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62999" y="5412322"/>
            <a:ext cx="3429001" cy="1445677"/>
          </a:xfrm>
          <a:custGeom>
            <a:avLst/>
            <a:gdLst>
              <a:gd name="connsiteX0" fmla="*/ 0 w 3429001"/>
              <a:gd name="connsiteY0" fmla="*/ 0 h 1445677"/>
              <a:gd name="connsiteX1" fmla="*/ 770952 w 3429001"/>
              <a:gd name="connsiteY1" fmla="*/ 0 h 1445677"/>
              <a:gd name="connsiteX2" fmla="*/ 770952 w 3429001"/>
              <a:gd name="connsiteY2" fmla="*/ 597651 h 1445677"/>
              <a:gd name="connsiteX3" fmla="*/ 2717674 w 3429001"/>
              <a:gd name="connsiteY3" fmla="*/ 597651 h 1445677"/>
              <a:gd name="connsiteX4" fmla="*/ 2717674 w 3429001"/>
              <a:gd name="connsiteY4" fmla="*/ 0 h 1445677"/>
              <a:gd name="connsiteX5" fmla="*/ 3429001 w 3429001"/>
              <a:gd name="connsiteY5" fmla="*/ 0 h 1445677"/>
              <a:gd name="connsiteX6" fmla="*/ 3429001 w 3429001"/>
              <a:gd name="connsiteY6" fmla="*/ 1445677 h 1445677"/>
              <a:gd name="connsiteX7" fmla="*/ 0 w 3429001"/>
              <a:gd name="connsiteY7" fmla="*/ 1445677 h 144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9001" h="1445677">
                <a:moveTo>
                  <a:pt x="0" y="0"/>
                </a:moveTo>
                <a:lnTo>
                  <a:pt x="770952" y="0"/>
                </a:lnTo>
                <a:lnTo>
                  <a:pt x="770952" y="597651"/>
                </a:lnTo>
                <a:lnTo>
                  <a:pt x="2717674" y="597651"/>
                </a:lnTo>
                <a:lnTo>
                  <a:pt x="2717674" y="0"/>
                </a:lnTo>
                <a:lnTo>
                  <a:pt x="3429001" y="0"/>
                </a:lnTo>
                <a:lnTo>
                  <a:pt x="3429001" y="1445677"/>
                </a:lnTo>
                <a:lnTo>
                  <a:pt x="0" y="1445677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24045"/>
            <a:ext cx="2999105" cy="24339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3140" y="763905"/>
            <a:ext cx="1190625" cy="29457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58670" y="1645920"/>
            <a:ext cx="8635365" cy="1569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80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诗词中的</a:t>
            </a:r>
            <a:r>
              <a:rPr lang="en-US" altLang="zh-CN" sz="8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“</a:t>
            </a:r>
            <a:r>
              <a:rPr lang="zh-CN" altLang="en-US" sz="9600">
                <a:gradFill>
                  <a:gsLst>
                    <a:gs pos="0">
                      <a:srgbClr val="EE6293"/>
                    </a:gs>
                    <a:gs pos="50000">
                      <a:srgbClr val="F085A9"/>
                    </a:gs>
                    <a:gs pos="100000">
                      <a:srgbClr val="F2A7BE"/>
                    </a:gs>
                  </a:gsLst>
                  <a:lin ang="5400000" scaled="1"/>
                </a:gradFill>
                <a:latin typeface="汉仪尚巍手书W" panose="00020600040101010101" charset="-122"/>
                <a:ea typeface="汉仪尚巍手书W" panose="00020600040101010101" charset="-122"/>
                <a:cs typeface="汉仪颜楷简" panose="00020600040101010101" charset="-122"/>
              </a:rPr>
              <a:t>七夕</a:t>
            </a:r>
            <a:r>
              <a:rPr lang="en-US" altLang="zh-CN" sz="8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”</a:t>
            </a:r>
            <a:endParaRPr lang="en-US" altLang="zh-CN" sz="8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24200" y="4103370"/>
            <a:ext cx="5761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执教：如皋市如城小学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杨新梅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1003300" y="1445260"/>
            <a:ext cx="4785360" cy="340487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      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七夕（节选）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 </a:t>
            </a:r>
            <a:r>
              <a:rPr lang="en-US" altLang="zh-CN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北宋·王禹偁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暮随丞相出，自谓天上堕。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归来备乞巧，酒肴间瓜果。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海物杂时味，罗列繁且夥。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家人乐熙熙，儿戏舞婆娑。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pic>
        <p:nvPicPr>
          <p:cNvPr id="2" name="图片 1" descr="拜七姐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0"/>
            <a:ext cx="5217160" cy="5143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七夕风俗微课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050" y="0"/>
            <a:ext cx="121539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109595" y="768985"/>
            <a:ext cx="6190615" cy="745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latin typeface="华文隶书" panose="02010800040101010101" charset="-122"/>
                <a:ea typeface="华文隶书" panose="02010800040101010101" charset="-122"/>
              </a:rPr>
              <a:t>任务二：再学《迢迢牵牛星》</a:t>
            </a:r>
            <a:endParaRPr lang="zh-CN" altLang="en-US" sz="3600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43330" y="1688465"/>
            <a:ext cx="974026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4000">
                <a:latin typeface="汉仪颜楷简" panose="00020600040101010101" charset="-122"/>
                <a:ea typeface="汉仪颜楷简" panose="00020600040101010101" charset="-122"/>
              </a:rPr>
              <a:t>    自由读古诗，关注“盈盈一水间，脉脉不得语。”简要讲讲这首诗中牛郎织女的故事。并结合创作背景，说说作者表达的情感。 </a:t>
            </a:r>
            <a:endParaRPr lang="zh-CN" altLang="en-US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1730" y="381000"/>
            <a:ext cx="5743575" cy="6096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65250" y="1637665"/>
            <a:ext cx="86995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>
                <a:latin typeface="华文隶书" panose="02010800040101010101" charset="-122"/>
                <a:ea typeface="华文隶书" panose="02010800040101010101" charset="-122"/>
              </a:rPr>
              <a:t>东</a:t>
            </a:r>
            <a:endParaRPr lang="zh-CN" altLang="zh-CN" sz="4400">
              <a:latin typeface="华文隶书" panose="02010800040101010101" charset="-122"/>
              <a:ea typeface="华文隶书" panose="02010800040101010101" charset="-122"/>
            </a:endParaRPr>
          </a:p>
          <a:p>
            <a:r>
              <a:rPr lang="zh-CN" altLang="zh-CN" sz="4400">
                <a:latin typeface="华文隶书" panose="02010800040101010101" charset="-122"/>
                <a:ea typeface="华文隶书" panose="02010800040101010101" charset="-122"/>
              </a:rPr>
              <a:t>汉</a:t>
            </a:r>
            <a:endParaRPr lang="zh-CN" altLang="zh-CN" sz="4400">
              <a:latin typeface="华文隶书" panose="02010800040101010101" charset="-122"/>
              <a:ea typeface="华文隶书" panose="02010800040101010101" charset="-122"/>
            </a:endParaRPr>
          </a:p>
          <a:p>
            <a:r>
              <a:rPr lang="zh-CN" altLang="zh-CN" sz="4400">
                <a:latin typeface="华文隶书" panose="02010800040101010101" charset="-122"/>
                <a:ea typeface="华文隶书" panose="02010800040101010101" charset="-122"/>
              </a:rPr>
              <a:t>末</a:t>
            </a:r>
            <a:endParaRPr lang="zh-CN" altLang="zh-CN" sz="4400">
              <a:latin typeface="华文隶书" panose="02010800040101010101" charset="-122"/>
              <a:ea typeface="华文隶书" panose="02010800040101010101" charset="-122"/>
            </a:endParaRPr>
          </a:p>
          <a:p>
            <a:r>
              <a:rPr lang="zh-CN" altLang="zh-CN" sz="4400">
                <a:latin typeface="华文隶书" panose="02010800040101010101" charset="-122"/>
                <a:ea typeface="华文隶书" panose="02010800040101010101" charset="-122"/>
              </a:rPr>
              <a:t>年</a:t>
            </a:r>
            <a:endParaRPr lang="zh-CN" altLang="zh-CN" sz="4400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41055" y="564515"/>
            <a:ext cx="27254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军阀：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河北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15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中原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19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汉江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19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西北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西南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84155" y="1536065"/>
            <a:ext cx="1217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03335" y="3164205"/>
            <a:ext cx="22631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黄巾起义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赤壁之战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61095" y="4840605"/>
            <a:ext cx="2405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</a:rPr>
              <a:t>天下大乱</a:t>
            </a:r>
            <a:endParaRPr lang="zh-CN" altLang="en-US" sz="40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4684395" y="434340"/>
            <a:ext cx="7176770" cy="60375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75665" y="591185"/>
            <a:ext cx="3493770" cy="57238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鹊桥仙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</a:t>
            </a: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宋代</a:t>
            </a:r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秦观 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纤云弄巧，飞星传恨，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银汉迢迢暗度。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金风玉露一相逢，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便胜却人间无数。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柔情似水，佳期如梦，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忍顾鹊桥归路！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两情若是久长时，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又岂在朝朝暮暮。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795520" y="313055"/>
            <a:ext cx="3790950" cy="6277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天上的街市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   </a:t>
            </a: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郭沫若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远远的街灯明了，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好像闪着无数的明星。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天上的明星现了，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好像点着无数的街灯。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我想那缥缈的空中，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定然有美丽的街市。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街市上陈列的一些物品，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定然是世上没有的珍奇。</a:t>
            </a:r>
            <a:endParaRPr lang="zh-CN" altLang="en-US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26450" y="1513205"/>
            <a:ext cx="331216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你看，那浅浅的天河，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定然是不甚宽广。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我想那隔河的牛郎织女， 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定能够骑着牛儿来往。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我想他们此刻，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定然在天街闲游。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不信，请看那朵流星，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是他们提着灯笼在走。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149590" y="1797050"/>
            <a:ext cx="13970" cy="46393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399030" y="768985"/>
            <a:ext cx="7987665" cy="745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latin typeface="华文隶书" panose="02010800040101010101" charset="-122"/>
                <a:ea typeface="华文隶书" panose="02010800040101010101" charset="-122"/>
              </a:rPr>
              <a:t>任务三：拓展学习，感悟不同</a:t>
            </a:r>
            <a:endParaRPr lang="zh-CN" altLang="en-US" sz="3600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097280" y="897890"/>
            <a:ext cx="10133965" cy="5547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4000">
                <a:latin typeface="汉仪颜楷简" panose="00020600040101010101" charset="-122"/>
                <a:ea typeface="汉仪颜楷简" panose="00020600040101010101" charset="-122"/>
              </a:rPr>
              <a:t> </a:t>
            </a:r>
            <a:r>
              <a:rPr sz="2800">
                <a:latin typeface="汉仪颜楷简" panose="00020600040101010101" charset="-122"/>
                <a:ea typeface="汉仪颜楷简" panose="00020600040101010101" charset="-122"/>
              </a:rPr>
              <a:t>1.自主学习：</a:t>
            </a:r>
            <a:endParaRPr sz="2800">
              <a:latin typeface="汉仪颜楷简" panose="00020600040101010101" charset="-122"/>
              <a:ea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汉仪颜楷简" panose="00020600040101010101" charset="-122"/>
                <a:ea typeface="汉仪颜楷简" panose="00020600040101010101" charset="-122"/>
              </a:rPr>
              <a:t>    </a:t>
            </a:r>
            <a:r>
              <a:rPr sz="2800">
                <a:latin typeface="汉仪颜楷简" panose="00020600040101010101" charset="-122"/>
                <a:ea typeface="汉仪颜楷简" panose="00020600040101010101" charset="-122"/>
              </a:rPr>
              <a:t>通读诗词2遍，借助注释了解诗词大意，通过“关键句知故事、借助背景</a:t>
            </a:r>
            <a:r>
              <a:rPr lang="en-US" sz="2800">
                <a:latin typeface="汉仪颜楷简" panose="00020600040101010101" charset="-122"/>
                <a:ea typeface="汉仪颜楷简" panose="00020600040101010101" charset="-122"/>
              </a:rPr>
              <a:t>(</a:t>
            </a:r>
            <a:r>
              <a:rPr lang="zh-CN" sz="2800">
                <a:latin typeface="汉仪颜楷简" panose="00020600040101010101" charset="-122"/>
                <a:ea typeface="汉仪颜楷简" panose="00020600040101010101" charset="-122"/>
              </a:rPr>
              <a:t>故事）</a:t>
            </a:r>
            <a:r>
              <a:rPr sz="2800">
                <a:latin typeface="汉仪颜楷简" panose="00020600040101010101" charset="-122"/>
                <a:ea typeface="汉仪颜楷简" panose="00020600040101010101" charset="-122"/>
              </a:rPr>
              <a:t>知情感”的方法学习古诗，</a:t>
            </a:r>
            <a:r>
              <a:rPr lang="zh-CN" sz="2800">
                <a:latin typeface="汉仪颜楷简" panose="00020600040101010101" charset="-122"/>
                <a:ea typeface="汉仪颜楷简" panose="00020600040101010101" charset="-122"/>
              </a:rPr>
              <a:t>填写</a:t>
            </a:r>
            <a:r>
              <a:rPr sz="2800">
                <a:latin typeface="汉仪颜楷简" panose="00020600040101010101" charset="-122"/>
                <a:ea typeface="汉仪颜楷简" panose="00020600040101010101" charset="-122"/>
              </a:rPr>
              <a:t>表格。</a:t>
            </a:r>
            <a:endParaRPr sz="2800">
              <a:latin typeface="汉仪颜楷简" panose="00020600040101010101" charset="-122"/>
              <a:ea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汉仪颜楷简" panose="00020600040101010101" charset="-122"/>
                <a:ea typeface="汉仪颜楷简" panose="00020600040101010101" charset="-122"/>
              </a:rPr>
              <a:t>2.组内交流</a:t>
            </a:r>
            <a:endParaRPr sz="2800">
              <a:latin typeface="汉仪颜楷简" panose="00020600040101010101" charset="-122"/>
              <a:ea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汉仪颜楷简" panose="00020600040101010101" charset="-122"/>
                <a:ea typeface="汉仪颜楷简" panose="00020600040101010101" charset="-122"/>
              </a:rPr>
              <a:t>（1）用喜欢的方式合作读读所选的诗。</a:t>
            </a:r>
            <a:endParaRPr sz="2800">
              <a:latin typeface="汉仪颜楷简" panose="00020600040101010101" charset="-122"/>
              <a:ea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汉仪颜楷简" panose="00020600040101010101" charset="-122"/>
                <a:ea typeface="汉仪颜楷简" panose="00020600040101010101" charset="-122"/>
              </a:rPr>
              <a:t>（2）组内交流读不懂的地方。</a:t>
            </a:r>
            <a:endParaRPr sz="2800">
              <a:latin typeface="汉仪颜楷简" panose="00020600040101010101" charset="-122"/>
              <a:ea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汉仪颜楷简" panose="00020600040101010101" charset="-122"/>
                <a:ea typeface="汉仪颜楷简" panose="00020600040101010101" charset="-122"/>
              </a:rPr>
              <a:t>（3）交流表格</a:t>
            </a:r>
            <a:endParaRPr sz="2800">
              <a:latin typeface="汉仪颜楷简" panose="00020600040101010101" charset="-122"/>
              <a:ea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思维活跃：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朗读正确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填写内容有见解、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交流时表达清楚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73742853" name="云形标注 1073742852"/>
          <p:cNvSpPr/>
          <p:nvPr>
            <p:custDataLst>
              <p:tags r:id="rId3"/>
            </p:custDataLst>
          </p:nvPr>
        </p:nvSpPr>
        <p:spPr>
          <a:xfrm>
            <a:off x="7522210" y="3726180"/>
            <a:ext cx="3908425" cy="1274445"/>
          </a:xfrm>
          <a:prstGeom prst="cloudCallout">
            <a:avLst>
              <a:gd name="adj1" fmla="val -87757"/>
              <a:gd name="adj2" fmla="val 42376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anchor="t" anchorCtr="0"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可以借助注释和资料，也可以与老师探讨哦！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684655" y="1520190"/>
          <a:ext cx="8996680" cy="4134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8790"/>
                <a:gridCol w="2291715"/>
                <a:gridCol w="3686175"/>
              </a:tblGrid>
              <a:tr h="6832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诗句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牛郎织女的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r>
                        <a:rPr lang="en-US" altLang="zh-CN" sz="2400">
                          <a:latin typeface="楷体" panose="02010609060101010101" charset="-122"/>
                          <a:ea typeface="楷体" panose="02010609060101010101" charset="-122"/>
                        </a:rPr>
                        <a:t>   </a:t>
                      </a: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命运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表达的情感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9505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汉仪颜楷简" panose="00020600040101010101" charset="-122"/>
                          <a:ea typeface="汉仪颜楷简" panose="00020600040101010101" charset="-122"/>
                          <a:sym typeface="+mn-ea"/>
                        </a:rPr>
                        <a:t>盈盈一水间，</a:t>
                      </a:r>
                      <a:endParaRPr lang="zh-CN" altLang="en-US" sz="2000">
                        <a:latin typeface="汉仪颜楷简" panose="00020600040101010101" charset="-122"/>
                        <a:ea typeface="汉仪颜楷简" panose="00020600040101010101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汉仪颜楷简" panose="00020600040101010101" charset="-122"/>
                          <a:ea typeface="汉仪颜楷简" panose="00020600040101010101" charset="-122"/>
                          <a:sym typeface="+mn-ea"/>
                        </a:rPr>
                        <a:t>脉脉不得语。</a:t>
                      </a:r>
                      <a:endParaRPr lang="zh-CN" altLang="en-US" sz="2000">
                        <a:latin typeface="汉仪颜楷简" panose="00020600040101010101" charset="-122"/>
                        <a:ea typeface="汉仪颜楷简" panose="00020600040101010101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楷体" panose="02010609060101010101" charset="-122"/>
                          <a:ea typeface="楷体" panose="02010609060101010101" charset="-122"/>
                        </a:rPr>
                        <a:t>  </a:t>
                      </a: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不得相见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无奈、忧愁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10375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汉仪颜楷简" panose="00020600040101010101" charset="-122"/>
                          <a:ea typeface="汉仪颜楷简" panose="00020600040101010101" charset="-122"/>
                          <a:cs typeface="汉仪颜楷简" panose="00020600040101010101" charset="-122"/>
                          <a:sym typeface="+mn-ea"/>
                        </a:rPr>
                        <a:t>两情若是久长时，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汉仪颜楷简" panose="00020600040101010101" charset="-122"/>
                        <a:ea typeface="汉仪颜楷简" panose="00020600040101010101" charset="-122"/>
                        <a:cs typeface="汉仪颜楷简" panose="00020600040101010101" charset="-122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汉仪颜楷简" panose="00020600040101010101" charset="-122"/>
                          <a:ea typeface="汉仪颜楷简" panose="00020600040101010101" charset="-122"/>
                          <a:cs typeface="汉仪颜楷简" panose="00020600040101010101" charset="-122"/>
                          <a:sym typeface="+mn-ea"/>
                        </a:rPr>
                        <a:t>又岂在朝朝暮暮。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汉仪颜楷简" panose="00020600040101010101" charset="-122"/>
                        <a:ea typeface="汉仪颜楷简" panose="00020600040101010101" charset="-122"/>
                        <a:cs typeface="汉仪颜楷简" panose="0002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9994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汉仪颜楷简" panose="00020600040101010101" charset="-122"/>
                          <a:ea typeface="汉仪颜楷简" panose="00020600040101010101" charset="-122"/>
                          <a:cs typeface="汉仪颜楷简" panose="00020600040101010101" charset="-122"/>
                          <a:sym typeface="+mn-ea"/>
                        </a:rPr>
                        <a:t>我想那隔河的牛郎织女， 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汉仪颜楷简" panose="00020600040101010101" charset="-122"/>
                        <a:ea typeface="汉仪颜楷简" panose="00020600040101010101" charset="-122"/>
                        <a:cs typeface="汉仪颜楷简" panose="00020600040101010101" charset="-122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汉仪颜楷简" panose="00020600040101010101" charset="-122"/>
                          <a:ea typeface="汉仪颜楷简" panose="00020600040101010101" charset="-122"/>
                          <a:cs typeface="汉仪颜楷简" panose="00020600040101010101" charset="-122"/>
                          <a:sym typeface="+mn-ea"/>
                        </a:rPr>
                        <a:t>定能够骑着牛儿来往。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汉仪颜楷简" panose="00020600040101010101" charset="-122"/>
                        <a:ea typeface="汉仪颜楷简" panose="00020600040101010101" charset="-122"/>
                        <a:cs typeface="汉仪颜楷简" panose="0002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4684395" y="434340"/>
            <a:ext cx="7176770" cy="60375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75665" y="591185"/>
            <a:ext cx="3493770" cy="57238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鹊桥仙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</a:t>
            </a: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宋代</a:t>
            </a:r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秦观 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纤云弄巧，飞星传恨，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银汉迢迢暗度。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金风玉露一相逢，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便胜却人间无数。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柔情似水，佳期如梦，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忍顾鹊桥归路！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两情若是久长时，</a:t>
            </a:r>
            <a:endParaRPr lang="zh-CN" altLang="en-US" sz="24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又岂在朝朝暮暮。</a:t>
            </a:r>
            <a:endParaRPr lang="zh-CN" altLang="en-US" sz="24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795520" y="313055"/>
            <a:ext cx="3790950" cy="6277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天上的街市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   </a:t>
            </a: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郭沫若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远远的街灯明了，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好像闪着无数的明星。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天上的明星现了，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好像点着无数的街灯。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我想那缥缈的空中，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定然有美丽的街市。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街市上陈列的一些物品，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定然是世上没有的珍奇。</a:t>
            </a:r>
            <a:endParaRPr lang="zh-CN" altLang="en-US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26450" y="1513205"/>
            <a:ext cx="331216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你看，那浅浅的天河，</a:t>
            </a:r>
            <a:endParaRPr lang="zh-CN" altLang="en-US" sz="24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定然是不甚宽广。</a:t>
            </a:r>
            <a:endParaRPr lang="zh-CN" altLang="en-US" sz="24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我想那隔河的牛郎织女， </a:t>
            </a:r>
            <a:endParaRPr lang="zh-CN" altLang="en-US" sz="24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定能够骑着牛儿来往。</a:t>
            </a:r>
            <a:endParaRPr lang="zh-CN" altLang="en-US" sz="24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我想他们此刻，</a:t>
            </a:r>
            <a:endParaRPr lang="zh-CN" altLang="en-US" sz="24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定然在天街闲游。</a:t>
            </a:r>
            <a:endParaRPr lang="zh-CN" altLang="en-US" sz="24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不信，请看那朵流星，</a:t>
            </a:r>
            <a:endParaRPr lang="zh-CN" altLang="en-US" sz="24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是他们提着灯笼在走。</a:t>
            </a:r>
            <a:endParaRPr lang="zh-CN" altLang="en-US" sz="24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934335" y="939165"/>
            <a:ext cx="6435725" cy="38766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      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鹊桥仙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            </a:t>
            </a: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宋</a:t>
            </a:r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秦观 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纤云弄巧，飞星传恨，银汉迢迢暗度。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金风玉露一相逢，便胜却人间无数。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柔情似水，佳期如梦，忍顾鹊桥归路！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两情若是久长时，又岂在朝朝暮暮。</a:t>
            </a:r>
            <a:endParaRPr lang="zh-CN" altLang="en-US" sz="28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21407" y="1271270"/>
            <a:ext cx="3328416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804670" y="1598930"/>
            <a:ext cx="59817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中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国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工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农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红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军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和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新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四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军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高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级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将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领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6500" y="1301115"/>
            <a:ext cx="5981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汉仪颜楷简" panose="00020600040101010101" charset="-122"/>
                <a:ea typeface="汉仪颜楷简" panose="00020600040101010101" charset="-122"/>
              </a:rPr>
              <a:t>彭</a:t>
            </a:r>
            <a:endParaRPr lang="zh-CN" altLang="en-US" sz="3200">
              <a:latin typeface="汉仪颜楷简" panose="00020600040101010101" charset="-122"/>
              <a:ea typeface="汉仪颜楷简" panose="00020600040101010101" charset="-122"/>
            </a:endParaRPr>
          </a:p>
          <a:p>
            <a:r>
              <a:rPr lang="zh-CN" altLang="en-US" sz="3200">
                <a:latin typeface="汉仪颜楷简" panose="00020600040101010101" charset="-122"/>
                <a:ea typeface="汉仪颜楷简" panose="00020600040101010101" charset="-122"/>
              </a:rPr>
              <a:t>雪</a:t>
            </a:r>
            <a:endParaRPr lang="zh-CN" altLang="en-US" sz="3200">
              <a:latin typeface="汉仪颜楷简" panose="00020600040101010101" charset="-122"/>
              <a:ea typeface="汉仪颜楷简" panose="00020600040101010101" charset="-122"/>
            </a:endParaRPr>
          </a:p>
          <a:p>
            <a:r>
              <a:rPr lang="zh-CN" altLang="en-US" sz="3200">
                <a:latin typeface="汉仪颜楷简" panose="00020600040101010101" charset="-122"/>
                <a:ea typeface="汉仪颜楷简" panose="00020600040101010101" charset="-122"/>
              </a:rPr>
              <a:t>枫</a:t>
            </a:r>
            <a:endParaRPr lang="zh-CN" altLang="en-US" sz="32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766560" y="1598930"/>
            <a:ext cx="50920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和妻子在战火中举行简单的婚礼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817360" y="2635250"/>
            <a:ext cx="4064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26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离开妻子上战场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4" name="chromeshow21" r:id="rId1" imgW="12192000" imgH="6858000"/>
        </mc:Choice>
        <mc:Fallback>
          <p:control name="chromeshow21" r:id="rId1" imgW="12192000" imgH="6858000">
            <p:pic>
              <p:nvPicPr>
                <p:cNvPr id="0" name="chromeshow21" descr="newcardex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>
            <p:custDataLst>
              <p:tags r:id="rId1"/>
            </p:custDataLst>
          </p:nvPr>
        </p:nvSpPr>
        <p:spPr>
          <a:xfrm>
            <a:off x="1737360" y="982980"/>
            <a:ext cx="8849995" cy="150495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……</a:t>
            </a:r>
            <a:r>
              <a:rPr lang="zh-CN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我特别爱那两句：“</a:t>
            </a:r>
            <a:r>
              <a:rPr lang="zh-CN" sz="2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两情若是久长时，又岂在朝朝暮暮!？</a:t>
            </a:r>
            <a:r>
              <a:rPr lang="zh-CN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”完全对的呀，两情若是久长时，又岂在朝朝暮暮!？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en-US" altLang="zh-CN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endParaRPr lang="zh-CN" altLang="en-US" sz="24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endParaRPr lang="zh-CN" altLang="en-US" sz="2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737360" y="3122930"/>
            <a:ext cx="8850630" cy="175323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我想，我俩是为了党的事业，为了革命的伟大的爱，相互帮助，相互鼓励，相互安慰，使我们的事业更前进，更收获大些，这应当是我们的神圣的目标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073265" y="5411470"/>
            <a:ext cx="35140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以上均摘自彭雪枫家书</a:t>
            </a:r>
            <a:endParaRPr lang="zh-CN" altLang="en-US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82625" y="434340"/>
            <a:ext cx="7176770" cy="60375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82625" y="1258570"/>
            <a:ext cx="379095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远远的街灯明了，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好像闪着无数的明星。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天上的明星现了，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好像点着无数的街灯。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我想那缥缈的空中，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定然有美丽的街市。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街市上陈列的一些物品，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定然是世上没有的珍奇。</a:t>
            </a:r>
            <a:endParaRPr lang="zh-CN" altLang="en-US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2290" y="1223010"/>
            <a:ext cx="331216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你看，那浅浅的天河，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定然是不甚宽广。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我想那隔河的牛郎织女， </a:t>
            </a:r>
            <a:endParaRPr lang="zh-CN" altLang="en-US" sz="24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定能够骑着牛儿来往。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我想他们此刻，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定然在天街闲游。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不信，请看那朵流星，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是他们提着灯笼在走。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14320" y="434340"/>
            <a:ext cx="29133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天上的街市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   </a:t>
            </a: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郭沫若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 flipH="1">
            <a:off x="4133215" y="1477645"/>
            <a:ext cx="13970" cy="46393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OIP-C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7840" y="485775"/>
            <a:ext cx="8742680" cy="5886450"/>
          </a:xfrm>
          <a:prstGeom prst="round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392920" y="1223010"/>
            <a:ext cx="240665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冷酷如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铁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黑暗如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漆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腥秽如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血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82625" y="434340"/>
            <a:ext cx="7176770" cy="60375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82625" y="1258570"/>
            <a:ext cx="379095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远远的街灯明了，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好像闪着无数的明星。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天上的明星现了，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好像点着无数的街灯。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我想那缥缈的空中，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定然有美丽的街市。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街市上陈列的一些物品，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定然是世上没有的珍奇。</a:t>
            </a:r>
            <a:endParaRPr lang="zh-CN" altLang="en-US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2290" y="1223010"/>
            <a:ext cx="331216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你看，那浅浅的天河，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定然是不甚宽广。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我想那隔河的牛郎织女， </a:t>
            </a:r>
            <a:endParaRPr lang="zh-CN" altLang="en-US" sz="24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定能够骑着牛儿来往。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我想他们此刻，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定然在天街闲游。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不信，请看那朵流星，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是他们提着灯笼在走。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14320" y="434340"/>
            <a:ext cx="29133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天上的街市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r>
              <a:rPr lang="en-US" altLang="zh-CN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   </a:t>
            </a:r>
            <a:r>
              <a:rPr lang="zh-CN" altLang="en-US" sz="24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郭沫若</a:t>
            </a:r>
            <a:endParaRPr lang="zh-CN" altLang="en-US" sz="24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 flipH="1">
            <a:off x="4133215" y="1477645"/>
            <a:ext cx="13970" cy="46393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658225" y="1223010"/>
            <a:ext cx="240665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冷酷如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铁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黑暗如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漆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腥秽如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血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684655" y="1520190"/>
          <a:ext cx="8996680" cy="4134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8790"/>
                <a:gridCol w="2291715"/>
                <a:gridCol w="3686175"/>
              </a:tblGrid>
              <a:tr h="6832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诗句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牛郎织女的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r>
                        <a:rPr lang="en-US" altLang="zh-CN" sz="2400">
                          <a:latin typeface="楷体" panose="02010609060101010101" charset="-122"/>
                          <a:ea typeface="楷体" panose="02010609060101010101" charset="-122"/>
                        </a:rPr>
                        <a:t>   </a:t>
                      </a: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命运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表达的情感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9505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汉仪颜楷简" panose="00020600040101010101" charset="-122"/>
                          <a:ea typeface="汉仪颜楷简" panose="00020600040101010101" charset="-122"/>
                          <a:sym typeface="+mn-ea"/>
                        </a:rPr>
                        <a:t>盈盈一水间，</a:t>
                      </a:r>
                      <a:endParaRPr lang="zh-CN" altLang="en-US" sz="2000">
                        <a:latin typeface="汉仪颜楷简" panose="00020600040101010101" charset="-122"/>
                        <a:ea typeface="汉仪颜楷简" panose="00020600040101010101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汉仪颜楷简" panose="00020600040101010101" charset="-122"/>
                          <a:ea typeface="汉仪颜楷简" panose="00020600040101010101" charset="-122"/>
                          <a:sym typeface="+mn-ea"/>
                        </a:rPr>
                        <a:t>脉脉不得语。</a:t>
                      </a:r>
                      <a:endParaRPr lang="zh-CN" altLang="en-US" sz="2000">
                        <a:latin typeface="汉仪颜楷简" panose="00020600040101010101" charset="-122"/>
                        <a:ea typeface="汉仪颜楷简" panose="00020600040101010101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楷体" panose="02010609060101010101" charset="-122"/>
                          <a:ea typeface="楷体" panose="02010609060101010101" charset="-122"/>
                        </a:rPr>
                        <a:t>  </a:t>
                      </a: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不得相见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无奈、忧愁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10375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汉仪颜楷简" panose="00020600040101010101" charset="-122"/>
                          <a:ea typeface="汉仪颜楷简" panose="00020600040101010101" charset="-122"/>
                          <a:cs typeface="汉仪颜楷简" panose="00020600040101010101" charset="-122"/>
                          <a:sym typeface="+mn-ea"/>
                        </a:rPr>
                        <a:t>两情若是久长时，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汉仪颜楷简" panose="00020600040101010101" charset="-122"/>
                        <a:ea typeface="汉仪颜楷简" panose="00020600040101010101" charset="-122"/>
                        <a:cs typeface="汉仪颜楷简" panose="00020600040101010101" charset="-122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汉仪颜楷简" panose="00020600040101010101" charset="-122"/>
                          <a:ea typeface="汉仪颜楷简" panose="00020600040101010101" charset="-122"/>
                          <a:cs typeface="汉仪颜楷简" panose="00020600040101010101" charset="-122"/>
                          <a:sym typeface="+mn-ea"/>
                        </a:rPr>
                        <a:t>又岂在朝朝暮暮。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汉仪颜楷简" panose="00020600040101010101" charset="-122"/>
                        <a:ea typeface="汉仪颜楷简" panose="00020600040101010101" charset="-122"/>
                        <a:cs typeface="汉仪颜楷简" panose="0002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9994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汉仪颜楷简" panose="00020600040101010101" charset="-122"/>
                          <a:ea typeface="汉仪颜楷简" panose="00020600040101010101" charset="-122"/>
                          <a:cs typeface="汉仪颜楷简" panose="00020600040101010101" charset="-122"/>
                          <a:sym typeface="+mn-ea"/>
                        </a:rPr>
                        <a:t>我想那隔河的牛郎织女， 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汉仪颜楷简" panose="00020600040101010101" charset="-122"/>
                        <a:ea typeface="汉仪颜楷简" panose="00020600040101010101" charset="-122"/>
                        <a:cs typeface="汉仪颜楷简" panose="00020600040101010101" charset="-122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汉仪颜楷简" panose="00020600040101010101" charset="-122"/>
                          <a:ea typeface="汉仪颜楷简" panose="00020600040101010101" charset="-122"/>
                          <a:cs typeface="汉仪颜楷简" panose="00020600040101010101" charset="-122"/>
                          <a:sym typeface="+mn-ea"/>
                        </a:rPr>
                        <a:t>定能够骑着牛儿来往。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汉仪颜楷简" panose="00020600040101010101" charset="-122"/>
                        <a:ea typeface="汉仪颜楷简" panose="00020600040101010101" charset="-122"/>
                        <a:cs typeface="汉仪颜楷简" panose="0002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826000" y="3566160"/>
            <a:ext cx="1986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相见难、相聚短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086985" y="4534535"/>
            <a:ext cx="1638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幸福地生活在一起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099425" y="3566160"/>
            <a:ext cx="1725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豁达、洒脱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780020" y="4534535"/>
            <a:ext cx="3030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对新生活充满希望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215" y="2464435"/>
            <a:ext cx="1233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东汉末年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50215" y="3566160"/>
            <a:ext cx="1233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50850" y="4667885"/>
            <a:ext cx="1233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latin typeface="楷体" panose="02010609060101010101" charset="-122"/>
                <a:ea typeface="楷体" panose="02010609060101010101" charset="-122"/>
              </a:rPr>
              <a:t>民国初期</a:t>
            </a:r>
            <a:endParaRPr lang="zh-CN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2" name="chromeshow21" r:id="rId1" imgW="12192000" imgH="6858000"/>
        </mc:Choice>
        <mc:Fallback>
          <p:control name="chromeshow21" r:id="rId1" imgW="12192000" imgH="6858000">
            <p:pic>
              <p:nvPicPr>
                <p:cNvPr id="0" name="chromeshow21" descr="newcardex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52880" y="1391285"/>
            <a:ext cx="9511030" cy="1129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   </a:t>
            </a:r>
            <a:r>
              <a:rPr lang="en-US" altLang="zh-CN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七夕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，始于西汉，由星宿崇拜演变而来，是中国的传统文化，</a:t>
            </a:r>
            <a:r>
              <a:rPr lang="en-US" altLang="zh-CN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2006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年，文化部公布七夕与春节、清明、端午、中秋、重阳并列为我国六大</a:t>
            </a:r>
            <a:r>
              <a:rPr lang="zh-CN" altLang="en-US" sz="28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传统节日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2008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年，</a:t>
            </a:r>
            <a:r>
              <a:rPr lang="zh-CN" altLang="en-US" sz="28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牛郎织女传说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作为民间文学的代表收录至</a:t>
            </a:r>
            <a:r>
              <a:rPr lang="zh-CN" altLang="en-US" sz="28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非物质文化遗产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项目目录。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94585" y="2322195"/>
            <a:ext cx="2652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汉仪颜楷简" panose="00020600040101010101" charset="-122"/>
                <a:ea typeface="汉仪颜楷简" panose="00020600040101010101" charset="-122"/>
              </a:rPr>
              <a:t>七夕</a:t>
            </a:r>
            <a:endParaRPr lang="zh-CN" altLang="en-US" sz="72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798185" y="2322195"/>
            <a:ext cx="52025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汉仪颜楷简" panose="00020600040101010101" charset="-122"/>
                <a:ea typeface="汉仪颜楷简" panose="00020600040101010101" charset="-122"/>
              </a:rPr>
              <a:t>中国情人节</a:t>
            </a:r>
            <a:endParaRPr lang="zh-CN" altLang="en-US" sz="7200">
              <a:latin typeface="汉仪颜楷简" panose="00020600040101010101" charset="-122"/>
              <a:ea typeface="汉仪颜楷简" panose="00020600040101010101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715135" y="1562735"/>
            <a:ext cx="9269095" cy="35966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4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中华优秀传统文化</a:t>
            </a:r>
            <a:endParaRPr lang="zh-CN" altLang="en-US" sz="4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4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en-US" altLang="zh-CN" sz="4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</a:t>
            </a:r>
            <a:r>
              <a:rPr lang="zh-CN" altLang="en-US" sz="4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是中华民族的</a:t>
            </a:r>
            <a:r>
              <a:rPr lang="zh-CN" altLang="en-US" sz="5400">
                <a:solidFill>
                  <a:srgbClr val="FF0000"/>
                </a:solidFill>
                <a:latin typeface="汉仪铸字美心体简" panose="00020600040101010101" charset="-122"/>
                <a:ea typeface="汉仪铸字美心体简" panose="00020600040101010101" charset="-122"/>
                <a:cs typeface="汉仪颜楷简" panose="00020600040101010101" charset="-122"/>
              </a:rPr>
              <a:t>根</a:t>
            </a:r>
            <a:r>
              <a:rPr lang="zh-CN" altLang="en-US" sz="4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和</a:t>
            </a:r>
            <a:r>
              <a:rPr lang="zh-CN" altLang="en-US" sz="5400">
                <a:solidFill>
                  <a:srgbClr val="FF0000"/>
                </a:solidFill>
                <a:latin typeface="汉仪铸字美心体简" panose="00020600040101010101" charset="-122"/>
                <a:ea typeface="汉仪铸字美心体简" panose="00020600040101010101" charset="-122"/>
                <a:cs typeface="汉仪颜楷简" panose="00020600040101010101" charset="-122"/>
              </a:rPr>
              <a:t>魂</a:t>
            </a:r>
            <a:r>
              <a:rPr lang="zh-CN" altLang="en-US" sz="4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！</a:t>
            </a:r>
            <a:endParaRPr lang="zh-CN" altLang="en-US" sz="4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r"/>
            <a:r>
              <a:rPr lang="en-US" altLang="zh-CN" sz="4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                            ——</a:t>
            </a:r>
            <a:r>
              <a:rPr lang="zh-CN" altLang="en-US" sz="4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习近平</a:t>
            </a:r>
            <a:endParaRPr lang="zh-CN" altLang="en-US" sz="4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71570" y="367665"/>
            <a:ext cx="7502525" cy="54044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（农历正月初一）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元宵节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（农历正月十五）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龙抬头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（农历二月初二）、社日节（农历二月初二）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上巳节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（农历三月初三）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寒食节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（冬至后的105或106天）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清明节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（公历4月5日前后）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端午节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（农历五月初五）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七夕节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（农历七月初七）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中元节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（农历七月十五）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中秋节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（农历八月十五）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重阳节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（农历九月初九）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下元节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（农历十月十五）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冬至节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（公历12月21~23日）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ts val="348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除夕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（农历十二月廿九或三十）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1405" y="1101090"/>
            <a:ext cx="62357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>
                <a:latin typeface="汉仪颜楷简" panose="00020600040101010101" charset="-122"/>
                <a:ea typeface="汉仪颜楷简" panose="00020600040101010101" charset="-122"/>
              </a:rPr>
              <a:t>中</a:t>
            </a:r>
            <a:endParaRPr lang="zh-CN" altLang="zh-CN" sz="3600">
              <a:latin typeface="汉仪颜楷简" panose="00020600040101010101" charset="-122"/>
              <a:ea typeface="汉仪颜楷简" panose="00020600040101010101" charset="-122"/>
            </a:endParaRPr>
          </a:p>
          <a:p>
            <a:r>
              <a:rPr lang="zh-CN" altLang="zh-CN" sz="3600">
                <a:latin typeface="汉仪颜楷简" panose="00020600040101010101" charset="-122"/>
                <a:ea typeface="汉仪颜楷简" panose="00020600040101010101" charset="-122"/>
              </a:rPr>
              <a:t>国主要的传统节日</a:t>
            </a:r>
            <a:endParaRPr lang="zh-CN" altLang="zh-CN" sz="3600">
              <a:latin typeface="汉仪颜楷简" panose="00020600040101010101" charset="-122"/>
              <a:ea typeface="汉仪颜楷简" panose="00020600040101010101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09980" y="1182370"/>
            <a:ext cx="1033272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200000"/>
              </a:lnSpc>
            </a:pP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家家乞巧望秋月，穿尽红丝几万条。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《乞巧》林杰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岂能无意酬乌鹊，惟与蜘蛛乞巧丝。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《辛未七夕》李商隐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归来备乞巧，酒肴间瓜果。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《七夕》王禹偁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天阶夜色凉如水，坐看牵牛织女星。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《秋夕》杜牧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807720" y="1875155"/>
            <a:ext cx="10612120" cy="3850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4000">
                <a:latin typeface="汉仪颜楷简" panose="00020600040101010101" charset="-122"/>
                <a:ea typeface="汉仪颜楷简" panose="00020600040101010101" charset="-122"/>
              </a:rPr>
              <a:t>   1.</a:t>
            </a:r>
            <a:r>
              <a:rPr lang="zh-CN" altLang="en-US" sz="4000">
                <a:latin typeface="汉仪颜楷简" panose="00020600040101010101" charset="-122"/>
                <a:ea typeface="汉仪颜楷简" panose="00020600040101010101" charset="-122"/>
              </a:rPr>
              <a:t>自读诗句，圈出表示习俗的词，试着完成连线。并借助资料了解习俗，试着讲一讲。</a:t>
            </a:r>
            <a:endParaRPr lang="zh-CN" altLang="en-US" sz="4000">
              <a:latin typeface="汉仪颜楷简" panose="00020600040101010101" charset="-122"/>
              <a:ea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4000">
                <a:latin typeface="汉仪颜楷简" panose="00020600040101010101" charset="-122"/>
                <a:ea typeface="汉仪颜楷简" panose="00020600040101010101" charset="-122"/>
              </a:rPr>
              <a:t>   2.</a:t>
            </a:r>
            <a:r>
              <a:rPr lang="zh-CN" altLang="en-US" sz="4000">
                <a:latin typeface="汉仪颜楷简" panose="00020600040101010101" charset="-122"/>
                <a:ea typeface="汉仪颜楷简" panose="00020600040101010101" charset="-122"/>
              </a:rPr>
              <a:t>小组交流，准备展示。</a:t>
            </a:r>
            <a:endParaRPr lang="zh-CN" altLang="en-US" sz="4000">
              <a:latin typeface="汉仪颜楷简" panose="00020600040101010101" charset="-122"/>
              <a:ea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能力突出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：连线正确、风俗介绍清晰、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小组交流有序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108960" y="768985"/>
            <a:ext cx="5581015" cy="745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latin typeface="华文隶书" panose="02010800040101010101" charset="-122"/>
                <a:ea typeface="华文隶书" panose="02010800040101010101" charset="-122"/>
              </a:rPr>
              <a:t>任务一：读诗词，找习俗</a:t>
            </a:r>
            <a:endParaRPr lang="zh-CN" altLang="en-US" sz="36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五角星 3">
            <a:hlinkClick r:id="rId1" action="ppaction://hlinksldjump"/>
          </p:cNvPr>
          <p:cNvSpPr/>
          <p:nvPr/>
        </p:nvSpPr>
        <p:spPr>
          <a:xfrm>
            <a:off x="11071860" y="2071370"/>
            <a:ext cx="320675" cy="387350"/>
          </a:xfrm>
          <a:prstGeom prst="star5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角星 4">
            <a:hlinkClick r:id="rId2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11071860" y="2886075"/>
            <a:ext cx="320675" cy="387350"/>
          </a:xfrm>
          <a:prstGeom prst="star5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五角星 5">
            <a:hlinkClick r:id="rId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11071860" y="3700780"/>
            <a:ext cx="320675" cy="387350"/>
          </a:xfrm>
          <a:prstGeom prst="star5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五角星 6">
            <a:hlinkClick r:id="rId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11071860" y="4384040"/>
            <a:ext cx="320675" cy="387350"/>
          </a:xfrm>
          <a:prstGeom prst="star5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" name="chromeshow21" r:id="rId8" imgW="10533380" imgH="6858000"/>
        </mc:Choice>
        <mc:Fallback>
          <p:control name="chromeshow21" r:id="rId8" imgW="10533380" imgH="6858000">
            <p:pic>
              <p:nvPicPr>
                <p:cNvPr id="0" name="chromeshow21" descr="newcardex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1053338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2079625" y="1090295"/>
            <a:ext cx="3472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en-US" altLang="zh-CN" sz="32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</a:t>
            </a:r>
            <a:r>
              <a:rPr lang="zh-CN" altLang="en-US" sz="32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乞</a:t>
            </a:r>
            <a:r>
              <a:rPr lang="en-US" altLang="zh-CN" sz="32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</a:t>
            </a:r>
            <a:r>
              <a:rPr lang="zh-CN" altLang="en-US" sz="32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巧</a:t>
            </a:r>
            <a:endParaRPr lang="zh-CN" altLang="en-US" sz="32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2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林杰</a:t>
            </a:r>
            <a:endParaRPr lang="zh-CN" altLang="en-US" sz="32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七夕今宵看碧霄，</a:t>
            </a:r>
            <a:endParaRPr lang="zh-CN" altLang="en-US" sz="32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牵牛织女渡河桥。</a:t>
            </a:r>
            <a:endParaRPr lang="zh-CN" altLang="en-US" sz="32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家家乞巧望秋月，</a:t>
            </a:r>
            <a:endParaRPr lang="zh-CN" altLang="en-US" sz="32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穿尽红丝几万条。</a:t>
            </a:r>
            <a:endParaRPr lang="zh-CN" altLang="en-US" sz="32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pic>
        <p:nvPicPr>
          <p:cNvPr id="2" name="图片 1" descr="穿针乞巧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1455" y="1090295"/>
            <a:ext cx="4626610" cy="45237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842645" y="1598930"/>
            <a:ext cx="5782310" cy="3969385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t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辛未七夕　　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en-US" altLang="zh-CN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李商隐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恐是仙家好别离，故教迢递作佳期。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由来碧落银河畔，可要金风玉露时。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清漏渐移相望久，微云未接过来迟。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岂能无意酬乌鹊，惟与蜘蛛乞巧丝</a:t>
            </a:r>
            <a:r>
              <a:rPr lang="zh-CN" altLang="en-US" sz="2800">
                <a:solidFill>
                  <a:srgbClr val="FF0000"/>
                </a:solidFill>
              </a:rPr>
              <a:t>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pic>
        <p:nvPicPr>
          <p:cNvPr id="2" name="图片 1" descr="喜蛛应巧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265" y="1207770"/>
            <a:ext cx="4424045" cy="45294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159510" y="1421130"/>
            <a:ext cx="3627120" cy="3969385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t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秋夕 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 · 杜牧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银烛秋光冷画屏，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轻罗小扇扑流萤。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天阶夜色凉如水，</a:t>
            </a:r>
            <a:endParaRPr lang="zh-CN" altLang="en-US" sz="28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坐看牵牛织女星。</a:t>
            </a:r>
            <a:endParaRPr lang="zh-CN" altLang="en-US" sz="2800">
              <a:solidFill>
                <a:srgbClr val="FF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pic>
        <p:nvPicPr>
          <p:cNvPr id="2" name="图片 1" descr="R-C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915" y="1247140"/>
            <a:ext cx="7058025" cy="436435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46*5076*646*646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TABLE_ENDDRAG_ORIGIN_RECT" val="708*368"/>
  <p:tag name="TABLE_ENDDRAG_RECT" val="137*88*708*368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TABLE_ENDDRAG_ORIGIN_RECT" val="708*368"/>
  <p:tag name="TABLE_ENDDRAG_RECT" val="137*88*708*368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resource_record_key" val="{&quot;13&quot;:[20482067,20032636,4364888,20362274]}"/>
  <p:tag name="commondata" val="eyJoZGlkIjoiNzhkYTdiNjc1OWQ4YWQ1ZDFlY2Y3YTZhZjg4NzE1ZGU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2590</Words>
  <Application>WPS 演示</Application>
  <PresentationFormat>宽屏</PresentationFormat>
  <Paragraphs>322</Paragraphs>
  <Slides>28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汉仪颜楷简</vt:lpstr>
      <vt:lpstr>汉仪尚巍手书W</vt:lpstr>
      <vt:lpstr>楷体</vt:lpstr>
      <vt:lpstr>华文隶书</vt:lpstr>
      <vt:lpstr>微软雅黑</vt:lpstr>
      <vt:lpstr>Arial Unicode MS</vt:lpstr>
      <vt:lpstr>等线</vt:lpstr>
      <vt:lpstr>汉仪铸字美心体简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qwww</dc:creator>
  <cp:lastModifiedBy>杨新梅</cp:lastModifiedBy>
  <cp:revision>57</cp:revision>
  <dcterms:created xsi:type="dcterms:W3CDTF">2021-07-10T07:09:00Z</dcterms:created>
  <dcterms:modified xsi:type="dcterms:W3CDTF">2024-05-15T12:39:57Z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BFF600D7EE5B45CDA20ED41CF68F3D48_13</vt:lpwstr>
  </property>
  <property fmtid="{D5CDD505-2E9C-101B-9397-08002B2CF9AE}" pid="3" name="KSOProductBuildVer">
    <vt:lpwstr>2052-12.1.0.15990</vt:lpwstr>
  </property>
</Properties>
</file>