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4a" ContentType="audi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9" r:id="rId3"/>
    <p:sldId id="265" r:id="rId4"/>
    <p:sldId id="382" r:id="rId5"/>
    <p:sldId id="342" r:id="rId6"/>
    <p:sldId id="260" r:id="rId7"/>
    <p:sldId id="309" r:id="rId8"/>
    <p:sldId id="270" r:id="rId9"/>
    <p:sldId id="275" r:id="rId10"/>
    <p:sldId id="324" r:id="rId11"/>
    <p:sldId id="312" r:id="rId12"/>
    <p:sldId id="311" r:id="rId13"/>
    <p:sldId id="257" r:id="rId14"/>
    <p:sldId id="276" r:id="rId15"/>
    <p:sldId id="316" r:id="rId16"/>
    <p:sldId id="261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AF0E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06"/>
        <p:guide pos="385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1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Relationship Id="rId3" Type="http://schemas.openxmlformats.org/officeDocument/2006/relationships/image" Target="../media/image2.png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87.xml"/><Relationship Id="rId7" Type="http://schemas.openxmlformats.org/officeDocument/2006/relationships/image" Target="../media/image8.png"/><Relationship Id="rId6" Type="http://schemas.openxmlformats.org/officeDocument/2006/relationships/tags" Target="../tags/tag86.xml"/><Relationship Id="rId5" Type="http://schemas.microsoft.com/office/2007/relationships/media" Target="../media/media2.m4a"/><Relationship Id="rId4" Type="http://schemas.openxmlformats.org/officeDocument/2006/relationships/audio" Target="NULL" TargetMode="External"/><Relationship Id="rId3" Type="http://schemas.openxmlformats.org/officeDocument/2006/relationships/image" Target="../media/image4.jpeg"/><Relationship Id="rId2" Type="http://schemas.openxmlformats.org/officeDocument/2006/relationships/tags" Target="../tags/tag85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image" Target="../media/image11.png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image" Target="../media/image10.png"/><Relationship Id="rId2" Type="http://schemas.openxmlformats.org/officeDocument/2006/relationships/tags" Target="../tags/tag88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5.xml"/><Relationship Id="rId5" Type="http://schemas.openxmlformats.org/officeDocument/2006/relationships/image" Target="../media/image5.png"/><Relationship Id="rId4" Type="http://schemas.openxmlformats.org/officeDocument/2006/relationships/tags" Target="../tags/tag94.xml"/><Relationship Id="rId3" Type="http://schemas.openxmlformats.org/officeDocument/2006/relationships/image" Target="../media/image6.png"/><Relationship Id="rId2" Type="http://schemas.openxmlformats.org/officeDocument/2006/relationships/tags" Target="../tags/tag9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7.xml"/><Relationship Id="rId3" Type="http://schemas.openxmlformats.org/officeDocument/2006/relationships/image" Target="../media/image4.jpeg"/><Relationship Id="rId2" Type="http://schemas.openxmlformats.org/officeDocument/2006/relationships/tags" Target="../tags/tag96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image" Target="../media/image3.png"/><Relationship Id="rId6" Type="http://schemas.openxmlformats.org/officeDocument/2006/relationships/tags" Target="../tags/tag109.xml"/><Relationship Id="rId5" Type="http://schemas.openxmlformats.org/officeDocument/2006/relationships/image" Target="../media/image8.png"/><Relationship Id="rId4" Type="http://schemas.openxmlformats.org/officeDocument/2006/relationships/tags" Target="../tags/tag108.xml"/><Relationship Id="rId3" Type="http://schemas.microsoft.com/office/2007/relationships/media" Target="../media/media3.mp3"/><Relationship Id="rId2" Type="http://schemas.openxmlformats.org/officeDocument/2006/relationships/audio" Target="NULL" TargetMode="Externa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7.xml"/><Relationship Id="rId2" Type="http://schemas.openxmlformats.org/officeDocument/2006/relationships/image" Target="../media/image3.png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image" Target="../media/image4.jpeg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84.xml"/><Relationship Id="rId7" Type="http://schemas.openxmlformats.org/officeDocument/2006/relationships/image" Target="../media/image8.png"/><Relationship Id="rId6" Type="http://schemas.openxmlformats.org/officeDocument/2006/relationships/tags" Target="../tags/tag83.xml"/><Relationship Id="rId5" Type="http://schemas.microsoft.com/office/2007/relationships/media" Target="../media/media1.m4a"/><Relationship Id="rId4" Type="http://schemas.openxmlformats.org/officeDocument/2006/relationships/audio" Target="NULL" TargetMode="External"/><Relationship Id="rId3" Type="http://schemas.openxmlformats.org/officeDocument/2006/relationships/image" Target="../media/image4.jpeg"/><Relationship Id="rId2" Type="http://schemas.openxmlformats.org/officeDocument/2006/relationships/tags" Target="../tags/tag8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 l="-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31240" y="1485900"/>
            <a:ext cx="4064000" cy="302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37890" name="图片 7" descr="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77360" y="779145"/>
            <a:ext cx="6677025" cy="186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371465" y="5963920"/>
            <a:ext cx="5582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如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皋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市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安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定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小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学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吴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丽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24965" y="1859915"/>
            <a:ext cx="9524365" cy="1882775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en-US" altLang="zh-CN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善哉乎鼓琴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，汤汤乎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若流水。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24749" y="1915855"/>
            <a:ext cx="1090238" cy="151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流水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3691.000000"/>
                </p14:media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332845" y="5943600"/>
            <a:ext cx="412750" cy="4127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3"/>
          <p:cNvGrpSpPr/>
          <p:nvPr/>
        </p:nvGrpSpPr>
        <p:grpSpPr bwMode="auto">
          <a:xfrm>
            <a:off x="1102678" y="764223"/>
            <a:ext cx="3984625" cy="3316287"/>
            <a:chOff x="506413" y="903288"/>
            <a:chExt cx="3984625" cy="3316139"/>
          </a:xfrm>
        </p:grpSpPr>
        <p:pic>
          <p:nvPicPr>
            <p:cNvPr id="16391" name="Picture 5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6413" y="903288"/>
              <a:ext cx="3984625" cy="27908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1512" name="矩形 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521488" y="3634652"/>
              <a:ext cx="18325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</a:rPr>
                <a:t>徐徐清风</a:t>
              </a:r>
              <a:endParaRPr lang="zh-CN" altLang="en-US" sz="3200"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1"/>
          <p:cNvGrpSpPr/>
          <p:nvPr/>
        </p:nvGrpSpPr>
        <p:grpSpPr bwMode="auto">
          <a:xfrm>
            <a:off x="6716078" y="764540"/>
            <a:ext cx="3924300" cy="3362325"/>
            <a:chOff x="4543424" y="1471866"/>
            <a:chExt cx="3924301" cy="3362647"/>
          </a:xfrm>
        </p:grpSpPr>
        <p:pic>
          <p:nvPicPr>
            <p:cNvPr id="16389" name="Picture 5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 b="3593"/>
            <a:stretch>
              <a:fillRect/>
            </a:stretch>
          </p:blipFill>
          <p:spPr bwMode="auto">
            <a:xfrm>
              <a:off x="4543424" y="1471866"/>
              <a:ext cx="3924301" cy="28373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1510" name="矩形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71848" y="4249738"/>
              <a:ext cx="18325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</a:rPr>
                <a:t>皎皎明月</a:t>
              </a:r>
              <a:endParaRPr lang="zh-CN" altLang="en-US" sz="3200"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1460" y="4394200"/>
            <a:ext cx="11708130" cy="582930"/>
            <a:chOff x="396" y="6920"/>
            <a:chExt cx="18438" cy="918"/>
          </a:xfrm>
        </p:grpSpPr>
        <p:sp>
          <p:nvSpPr>
            <p:cNvPr id="3" name="文本框 2"/>
            <p:cNvSpPr txBox="1"/>
            <p:nvPr/>
          </p:nvSpPr>
          <p:spPr>
            <a:xfrm>
              <a:off x="396" y="6920"/>
              <a:ext cx="1843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伯牙鼓琴志在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。锺子期曰：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“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善哉乎鼓琴，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若   。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545" y="7560"/>
              <a:ext cx="167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6614" y="7560"/>
              <a:ext cx="89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4735" y="7560"/>
              <a:ext cx="11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AF0E7">
                  <a:alpha val="100000"/>
                </a:srgbClr>
              </a:clrFrom>
              <a:clrTo>
                <a:srgbClr val="FAF0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410" y="4642485"/>
            <a:ext cx="2768600" cy="2489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AF0E7">
                  <a:alpha val="100000"/>
                </a:srgbClr>
              </a:clrFrom>
              <a:clrTo>
                <a:srgbClr val="FAF0E7">
                  <a:alpha val="100000"/>
                  <a:alpha val="0"/>
                </a:srgbClr>
              </a:clrTo>
            </a:clrChange>
          </a:blip>
          <a:srcRect r="10142"/>
          <a:stretch>
            <a:fillRect/>
          </a:stretch>
        </p:blipFill>
        <p:spPr>
          <a:xfrm>
            <a:off x="-1075055" y="4251960"/>
            <a:ext cx="2942590" cy="2605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3120" y="256540"/>
            <a:ext cx="20853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</a:rPr>
              <a:t>资料袋</a:t>
            </a:r>
            <a:endParaRPr lang="zh-CN" altLang="en-US" sz="440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8075" y="921385"/>
            <a:ext cx="1014920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720090" fontAlgn="auto"/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太山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泛指大山、高山，一说指东岳泰山。泰山以其雄伟壮丽的丰姿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屹立于世界的东方展示着千年古国的风采。一代又一代文人墨客借助泰山表达自己高远的志向，传达高尚的品德。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indent="720090" fontAlgn="auto"/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流水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指黄河。黄河是中华民族的母亲河，是华夏文明的摇篮，是中华民族之恨。九曲黄河，奔腾向前，以百折不挠的磅礴气势塑造中华民族自强不息的民族品格。诗人常常借助黄河抒发自己的博大胸怀、非凡气度和自强不息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精神。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indent="720090" fontAlgn="auto"/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405380" y="2054860"/>
            <a:ext cx="6431280" cy="22828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4501515" y="2730500"/>
            <a:ext cx="22390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知</a:t>
            </a:r>
            <a:r>
              <a:rPr lang="zh-CN" altLang="en-US" sz="66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志</a:t>
            </a:r>
            <a:endParaRPr lang="zh-CN" altLang="en-US" sz="66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7" grpId="0"/>
      <p:bldP spid="12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88235" y="339725"/>
            <a:ext cx="2040255" cy="1501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zh-CN" altLang="en-US" sz="36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  <a:sym typeface="+mn-ea"/>
              </a:rPr>
              <a:t>拓展延伸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2" name="Picture 2" descr="E:\本地磁盘F\全是宝贝啊\苹果、土豆等形象\8224437086c03fd917e58e58abba5f4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7724" y="328355"/>
            <a:ext cx="1090238" cy="151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720850" y="2112010"/>
            <a:ext cx="983297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锺期一见知，山水千秋闻。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——孟浩然《示孟郊》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锺期久已没（mò），世上无知音。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——李白《月夜听卢子顺弹琴》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古人舍我归黄壤(rǎnɡ)，流水高山心自知。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——王安石《伯牙》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9130" y="1156970"/>
            <a:ext cx="11236325" cy="3609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伯牙鼓琴，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。方鼓琴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，锺子期曰：“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,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而志在流水，锺子期又曰：“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,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。”锺子期死，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2010" y="388620"/>
            <a:ext cx="36322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伯牙鼓琴</a:t>
            </a:r>
            <a:endParaRPr lang="zh-CN" altLang="en-US" sz="4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838575" y="1914525"/>
            <a:ext cx="1273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7011035" y="1914525"/>
            <a:ext cx="1273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3"/>
            </p:custDataLst>
          </p:nvPr>
        </p:nvCxnSpPr>
        <p:spPr>
          <a:xfrm>
            <a:off x="2529205" y="2807970"/>
            <a:ext cx="25177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4"/>
            </p:custDataLst>
          </p:nvPr>
        </p:nvCxnSpPr>
        <p:spPr>
          <a:xfrm>
            <a:off x="2093595" y="3632835"/>
            <a:ext cx="894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5"/>
            </p:custDataLst>
          </p:nvPr>
        </p:nvCxnSpPr>
        <p:spPr>
          <a:xfrm>
            <a:off x="5831840" y="2807970"/>
            <a:ext cx="1273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6"/>
            </p:custDataLst>
          </p:nvPr>
        </p:nvCxnSpPr>
        <p:spPr>
          <a:xfrm>
            <a:off x="3378835" y="3632835"/>
            <a:ext cx="20732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7"/>
            </p:custDataLst>
          </p:nvPr>
        </p:nvCxnSpPr>
        <p:spPr>
          <a:xfrm>
            <a:off x="8672830" y="3698240"/>
            <a:ext cx="19037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8"/>
            </p:custDataLst>
          </p:nvPr>
        </p:nvCxnSpPr>
        <p:spPr>
          <a:xfrm>
            <a:off x="10714990" y="3698240"/>
            <a:ext cx="1273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9"/>
            </p:custDataLst>
          </p:nvPr>
        </p:nvCxnSpPr>
        <p:spPr>
          <a:xfrm>
            <a:off x="1452880" y="4458970"/>
            <a:ext cx="27806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0"/>
            </p:custDataLst>
          </p:nvPr>
        </p:nvCxnSpPr>
        <p:spPr>
          <a:xfrm>
            <a:off x="1035685" y="2806700"/>
            <a:ext cx="97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谢导秀 - 高山流水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7346.000000"/>
                </p14:media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904855" y="5669280"/>
            <a:ext cx="412750" cy="412750"/>
          </a:xfrm>
          <a:prstGeom prst="rect">
            <a:avLst/>
          </a:prstGeom>
        </p:spPr>
      </p:pic>
      <p:pic>
        <p:nvPicPr>
          <p:cNvPr id="4" name="图片 3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505325" y="159385"/>
            <a:ext cx="29076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检测反馈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5870" y="804545"/>
            <a:ext cx="956246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下列加点字的读音，错误的一项是（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A.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善哉乎（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zāi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B.</a:t>
            </a:r>
            <a:r>
              <a:rPr lang="zh-CN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巍巍乎（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wuī</a:t>
            </a:r>
            <a:r>
              <a:rPr lang="zh-CN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C.</a:t>
            </a:r>
            <a:r>
              <a:rPr lang="zh-CN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汤汤乎（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ān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ɡ</a:t>
            </a:r>
            <a:r>
              <a:rPr lang="zh-CN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D.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破琴绝弦（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xián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下列句子停顿划分错误的一项是(　　)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A.伯牙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鼓琴，锺子期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听之　　　　　　B.方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鼓琴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志在太山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C.善哉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乎鼓琴，巍巍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乎若太山　　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D.以为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无足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复为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鼓琴者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3.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下列诗句和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知音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传说无关的一项是（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A.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锺期一见知，山水千秋闻。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B.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古人舍我归黄壤，流水高山心自知。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C.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锺期久已没，世上无知音。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D.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故人具鸡黍，邀我至田家。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20765" y="84455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5951855" y="177292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/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5725160" y="270129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/>
          </a:p>
        </p:txBody>
      </p: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4233545" y="5438775"/>
            <a:ext cx="1273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516370" y="3583940"/>
            <a:ext cx="395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000">
              <a:solidFill>
                <a:srgbClr val="FF0000"/>
              </a:solidFill>
            </a:endParaRPr>
          </a:p>
        </p:txBody>
      </p: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7680325" y="5438775"/>
            <a:ext cx="1273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8" grpId="1"/>
      <p:bldP spid="3" grpId="0"/>
      <p:bldP spid="3" grpId="1"/>
      <p:bldP spid="5" grpId="0"/>
      <p:bldP spid="5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1780" y="696595"/>
            <a:ext cx="9261475" cy="4253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</a:rPr>
              <a:t>任务一：音准句顺，感知音乐</a:t>
            </a:r>
            <a:endParaRPr lang="zh-CN" altLang="en-US" sz="54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1.自由读课文，读准字音、读通句子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2.同桌互读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9130" y="1156970"/>
            <a:ext cx="11236325" cy="3609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fontAlgn="auto">
              <a:lnSpc>
                <a:spcPct val="15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伯牙鼓琴，锺子期听之。方鼓琴而志在太山，锺子期曰：“善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哉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乎鼓琴，巍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巍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乎若太山。”少选之间而志在流水，锺子期又曰：“善哉乎鼓琴，汤汤乎若流水。”锺子期死，伯牙破琴绝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弦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，终身不复鼓琴，以为世无足复为鼓琴者。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2010" y="388620"/>
            <a:ext cx="36322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伯牙鼓琴</a:t>
            </a:r>
            <a:endParaRPr lang="zh-CN" altLang="en-US" sz="4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1085850" y="2100580"/>
            <a:ext cx="10798175" cy="97663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1780" y="696595"/>
            <a:ext cx="9261475" cy="4253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少选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之间而志在流水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世无足复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鼓琴者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9395" y="2100580"/>
            <a:ext cx="6658610" cy="719455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no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少选：一会儿，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不久    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5420" y="4570095"/>
            <a:ext cx="2534285" cy="730250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no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为：认为    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60525" y="841375"/>
            <a:ext cx="1031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shǎo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2385695" y="3227070"/>
            <a:ext cx="1118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wéi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902835" y="3308350"/>
            <a:ext cx="1118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wèi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709795" y="4556760"/>
            <a:ext cx="2534285" cy="730250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no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为：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给    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2" grpId="0"/>
      <p:bldP spid="12" grpId="1"/>
      <p:bldP spid="3" grpId="0" bldLvl="0" animBg="1"/>
      <p:bldP spid="3" grpId="1" animBg="1"/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960755" y="356235"/>
            <a:ext cx="10303510" cy="4253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</a:rPr>
              <a:t>任务</a:t>
            </a: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</a:rPr>
              <a:t>二：借助注释，读懂音乐</a:t>
            </a:r>
            <a:endParaRPr lang="zh-CN" altLang="en-US" sz="54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1.小组合作，借助注释，了解课文的意思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zh-CN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2.小组展示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评价标准：读得准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说得好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会合作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92035" y="2908935"/>
            <a:ext cx="4490085" cy="3067050"/>
            <a:chOff x="8290" y="4811"/>
            <a:chExt cx="7071" cy="4830"/>
          </a:xfrm>
        </p:grpSpPr>
        <p:pic>
          <p:nvPicPr>
            <p:cNvPr id="12" name="Picture 2" descr="E:\本地磁盘F\全是宝贝啊\苹果、土豆等形象\8224437086c03fd917e58e58abba5f4.jp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290" y="7259"/>
              <a:ext cx="1717" cy="2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云形标注 2"/>
            <p:cNvSpPr/>
            <p:nvPr/>
          </p:nvSpPr>
          <p:spPr>
            <a:xfrm rot="360000">
              <a:off x="8881" y="4811"/>
              <a:ext cx="6481" cy="3670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385" y="6105"/>
              <a:ext cx="5665" cy="108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注意读、说结合哟！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" name="五角星 6"/>
          <p:cNvSpPr/>
          <p:nvPr/>
        </p:nvSpPr>
        <p:spPr>
          <a:xfrm>
            <a:off x="3866515" y="4651375"/>
            <a:ext cx="383540" cy="368935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五角星 7"/>
          <p:cNvSpPr/>
          <p:nvPr>
            <p:custDataLst>
              <p:tags r:id="rId5"/>
            </p:custDataLst>
          </p:nvPr>
        </p:nvSpPr>
        <p:spPr>
          <a:xfrm>
            <a:off x="5530215" y="4651375"/>
            <a:ext cx="383540" cy="368935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五角星 8"/>
          <p:cNvSpPr/>
          <p:nvPr>
            <p:custDataLst>
              <p:tags r:id="rId6"/>
            </p:custDataLst>
          </p:nvPr>
        </p:nvSpPr>
        <p:spPr>
          <a:xfrm>
            <a:off x="7091680" y="4651375"/>
            <a:ext cx="383540" cy="368935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AF0E7">
                  <a:alpha val="100000"/>
                </a:srgbClr>
              </a:clrFrom>
              <a:clrTo>
                <a:srgbClr val="FAF0E7">
                  <a:alpha val="100000"/>
                  <a:alpha val="0"/>
                </a:srgbClr>
              </a:clrTo>
            </a:clrChange>
          </a:blip>
          <a:srcRect l="23441" t="-9150" r="7313" b="-1926"/>
          <a:stretch>
            <a:fillRect/>
          </a:stretch>
        </p:blipFill>
        <p:spPr>
          <a:xfrm>
            <a:off x="-174625" y="3115310"/>
            <a:ext cx="2984500" cy="3808095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AF0E7">
                  <a:alpha val="100000"/>
                </a:srgbClr>
              </a:clrFrom>
              <a:clrTo>
                <a:srgbClr val="FAF0E7">
                  <a:alpha val="100000"/>
                  <a:alpha val="0"/>
                </a:srgbClr>
              </a:clrTo>
            </a:clrChange>
          </a:blip>
          <a:srcRect l="3175" t="-7735" r="22852" b="9735"/>
          <a:stretch>
            <a:fillRect/>
          </a:stretch>
        </p:blipFill>
        <p:spPr>
          <a:xfrm>
            <a:off x="8830945" y="-317500"/>
            <a:ext cx="2559050" cy="3049270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08250" y="2332990"/>
            <a:ext cx="7329170" cy="1169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伯牙鼓琴，锺子期听之。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115" y="2334895"/>
            <a:ext cx="1327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伯牙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5735" y="2331720"/>
            <a:ext cx="18535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锺子期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1900" y="4270375"/>
            <a:ext cx="30930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6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樵夫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3935" y="629920"/>
            <a:ext cx="3334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6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琴圣</a:t>
            </a:r>
            <a:endParaRPr lang="zh-CN" altLang="en-US" sz="6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49240" y="3502660"/>
            <a:ext cx="4556760" cy="1775460"/>
          </a:xfrm>
          <a:prstGeom prst="round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525135" y="3983355"/>
            <a:ext cx="4500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23" grpId="0" animBg="1"/>
      <p:bldP spid="23" grpId="1" animBg="1"/>
      <p:bldP spid="24" grpId="0"/>
      <p:bldP spid="2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73710" y="838835"/>
            <a:ext cx="11904980" cy="4253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</a:rPr>
              <a:t>任务</a:t>
            </a: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  <a:cs typeface="楷体" panose="02010609060101010101" charset="-122"/>
              </a:rPr>
              <a:t>三：品读语言，欣赏音乐</a:t>
            </a:r>
            <a:endParaRPr lang="zh-CN" altLang="en-US" sz="4800">
              <a:latin typeface="华文新魏" panose="02010800040101010101" charset="-122"/>
              <a:ea typeface="华文新魏" panose="02010800040101010101" charset="-122"/>
              <a:cs typeface="楷体" panose="02010609060101010101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1.默读课文，思考：哪些地方可以看出二人是知音？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小组交流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AF0E7">
                  <a:alpha val="100000"/>
                </a:srgbClr>
              </a:clrFrom>
              <a:clrTo>
                <a:srgbClr val="FAF0E7">
                  <a:alpha val="100000"/>
                  <a:alpha val="0"/>
                </a:srgbClr>
              </a:clrTo>
            </a:clrChange>
          </a:blip>
          <a:srcRect r="10142"/>
          <a:stretch>
            <a:fillRect/>
          </a:stretch>
        </p:blipFill>
        <p:spPr>
          <a:xfrm>
            <a:off x="-974725" y="3122295"/>
            <a:ext cx="3872865" cy="3735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AF0E7">
                  <a:alpha val="100000"/>
                </a:srgbClr>
              </a:clrFrom>
              <a:clrTo>
                <a:srgbClr val="FAF0E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7260" y="-163830"/>
            <a:ext cx="3634740" cy="3592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57145" y="1282065"/>
            <a:ext cx="4993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方鼓琴而志在太山</a:t>
            </a:r>
            <a:endParaRPr lang="zh-CN" altLang="en-US" sz="360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9920" y="3642995"/>
            <a:ext cx="96348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锺子期曰：“善哉乎鼓琴，巍巍乎若太山。”</a:t>
            </a:r>
            <a:endParaRPr lang="zh-CN" altLang="en-US" sz="360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6145" y="1927225"/>
            <a:ext cx="4993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少选之间而志在流水</a:t>
            </a:r>
            <a:endParaRPr lang="zh-CN" altLang="en-US" sz="36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7145" y="4288155"/>
            <a:ext cx="96348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锺子期又曰：“善哉乎鼓琴，汤汤乎若流水。”</a:t>
            </a:r>
            <a:endParaRPr lang="zh-CN" altLang="en-US" sz="36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1"/>
      <p:bldP spid="6" grpId="1"/>
      <p:bldP spid="7" grpId="1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24965" y="1859915"/>
            <a:ext cx="9524365" cy="1882775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en-US" altLang="zh-CN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善哉乎鼓琴，巍巍乎若太山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24749" y="1915855"/>
            <a:ext cx="1090238" cy="151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高山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2227.000000" end="3801.000000"/>
                </p14:media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306810" y="5471160"/>
            <a:ext cx="412750" cy="4127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commondata" val="eyJoZGlkIjoiMDBkYzI1MmE2M2MxZjM2Mzc1ZWZiOTM2ZjkyNDlkODQifQ==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1310</Words>
  <Application>WPS 演示</Application>
  <PresentationFormat>宽屏</PresentationFormat>
  <Paragraphs>103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华文新魏</vt:lpstr>
      <vt:lpstr>楷体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think</cp:lastModifiedBy>
  <cp:revision>177</cp:revision>
  <dcterms:created xsi:type="dcterms:W3CDTF">2019-06-19T02:08:00Z</dcterms:created>
  <dcterms:modified xsi:type="dcterms:W3CDTF">2024-05-18T13:01:38Z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2052-11.8.2.11019</vt:lpwstr>
  </property>
  <property fmtid="{D5CDD505-2E9C-101B-9397-08002B2CF9AE}" pid="3" name="ICV">
    <vt:lpwstr>8186058D123C4A5EB1BD72EFA7327546_13</vt:lpwstr>
  </property>
</Properties>
</file>